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62" r:id="rId3"/>
    <p:sldId id="263" r:id="rId4"/>
    <p:sldId id="265" r:id="rId5"/>
    <p:sldId id="266" r:id="rId6"/>
    <p:sldId id="267" r:id="rId7"/>
    <p:sldId id="277" r:id="rId8"/>
    <p:sldId id="276" r:id="rId9"/>
    <p:sldId id="278" r:id="rId10"/>
    <p:sldId id="279" r:id="rId11"/>
    <p:sldId id="280" r:id="rId12"/>
    <p:sldId id="282" r:id="rId13"/>
    <p:sldId id="283" r:id="rId14"/>
    <p:sldId id="284" r:id="rId15"/>
    <p:sldId id="274" r:id="rId16"/>
    <p:sldId id="27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260"/>
    <p:restoredTop sz="96327"/>
  </p:normalViewPr>
  <p:slideViewPr>
    <p:cSldViewPr snapToGrid="0">
      <p:cViewPr varScale="1">
        <p:scale>
          <a:sx n="98" d="100"/>
          <a:sy n="98" d="100"/>
        </p:scale>
        <p:origin x="216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44F2167A-7A69-AB99-BF3E-1CCAA3D2E73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647844" y="5409697"/>
            <a:ext cx="1249233" cy="125822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074875C-93A7-2B34-9073-A4584C6D3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347" y="1709738"/>
            <a:ext cx="6627169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C399E6A-AE4E-5DDE-A2FB-221155D1C0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42347" y="4589463"/>
            <a:ext cx="6627170" cy="1500187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AF0BABB-F690-9878-414F-074FA648AF6D}"/>
              </a:ext>
            </a:extLst>
          </p:cNvPr>
          <p:cNvCxnSpPr>
            <a:cxnSpLocks/>
          </p:cNvCxnSpPr>
          <p:nvPr userDrawn="1"/>
        </p:nvCxnSpPr>
        <p:spPr>
          <a:xfrm>
            <a:off x="4676503" y="4562475"/>
            <a:ext cx="6893013" cy="0"/>
          </a:xfrm>
          <a:prstGeom prst="line">
            <a:avLst/>
          </a:prstGeom>
          <a:ln w="5715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5659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597C6-4ADE-77B7-3279-43A227124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B9BA2A-FA94-A0E5-4ACE-6B2C95C6C7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D9F25D-8ACB-8B7A-4B98-52F41C50BC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9254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CE88-504D-031E-1DE8-9E1D0B69C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0280" y="1709738"/>
            <a:ext cx="6627169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71FEC-E41F-2B19-C74E-A964C5600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20280" y="4589463"/>
            <a:ext cx="662717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7DD87A3C-26F4-CB51-8C92-D0F2F9C19C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40735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9656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CE88-504D-031E-1DE8-9E1D0B69C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71FEC-E41F-2B19-C74E-A964C5600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6601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72F63-25C6-3D15-9445-B7F07FBED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15A7B-F7AF-EDD6-123E-2600C8AEC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6426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Two Cont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6B54E-FD6B-D26F-EF9D-17D187B96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D3865-D8C0-222B-A154-8DDC71672E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8C7A7C-EE2B-7763-9D16-4B626E02B1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8408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B9625-8E4C-4710-1D10-A1DBC062B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477EFA-B99A-AEFA-B2D8-647FD2123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40E605-8044-A66C-B8ED-26C9FEB71F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D62158-164E-3310-14D2-C1A3C4BD67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D95A96-76BE-205E-A772-81AED829BD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785283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14D44-C6E3-1E1F-6259-55B55248F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826556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15223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83177-CB3C-EC20-1BF1-A19B4C658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34E9A-97FD-5CAB-EEFB-F540786991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D75561-9214-7F50-A4FF-1A08EF5B8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71770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597C6-4ADE-77B7-3279-43A227124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B9BA2A-FA94-A0E5-4ACE-6B2C95C6C7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D9F25D-8ACB-8B7A-4B98-52F41C50BC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03104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CE88-504D-031E-1DE8-9E1D0B69C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0280" y="1709738"/>
            <a:ext cx="6627169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71FEC-E41F-2B19-C74E-A964C5600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20280" y="4589463"/>
            <a:ext cx="662717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" name="Picture 9" descr="Background pattern&#10;&#10;Description automatically generated">
            <a:extLst>
              <a:ext uri="{FF2B5EF4-FFF2-40B4-BE49-F238E27FC236}">
                <a16:creationId xmlns:a16="http://schemas.microsoft.com/office/drawing/2014/main" id="{6540DF0C-BE0E-9A26-0D7B-CBCA5B21E4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40735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339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CE88-504D-031E-1DE8-9E1D0B69C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71FEC-E41F-2B19-C74E-A964C5600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5487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72F63-25C6-3D15-9445-B7F07FBED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15A7B-F7AF-EDD6-123E-2600C8AEC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278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6B54E-FD6B-D26F-EF9D-17D187B96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D3865-D8C0-222B-A154-8DDC71672E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8C7A7C-EE2B-7763-9D16-4B626E02B1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96818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B9625-8E4C-4710-1D10-A1DBC062B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477EFA-B99A-AEFA-B2D8-647FD2123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40E605-8044-A66C-B8ED-26C9FEB71F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D62158-164E-3310-14D2-C1A3C4BD67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D95A96-76BE-205E-A772-81AED829BD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0075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14D44-C6E3-1E1F-6259-55B55248F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1944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4289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83177-CB3C-EC20-1BF1-A19B4C658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34E9A-97FD-5CAB-EEFB-F540786991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D75561-9214-7F50-A4FF-1A08EF5B8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7582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0E8C5E-1B28-EB5B-A3E4-B81643661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4C205-99C8-5E8D-49CF-5FDB72662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 descr="A picture containing text, outdoor&#10;&#10;Description automatically generated">
            <a:extLst>
              <a:ext uri="{FF2B5EF4-FFF2-40B4-BE49-F238E27FC236}">
                <a16:creationId xmlns:a16="http://schemas.microsoft.com/office/drawing/2014/main" id="{36E09DD6-E37A-A0FF-0B6E-2E6C2C578A72}"/>
              </a:ext>
            </a:extLst>
          </p:cNvPr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10644349" y="5409697"/>
            <a:ext cx="1252728" cy="1261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222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8" r:id="rId4"/>
    <p:sldLayoutId id="2147483659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6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SF Pro Display" pitchFamily="2" charset="0"/>
          <a:ea typeface="SF Pro Display" pitchFamily="2" charset="0"/>
          <a:cs typeface="SF Pro Display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2"/>
          </a:solidFill>
          <a:latin typeface="SF Pro Display" pitchFamily="2" charset="0"/>
          <a:ea typeface="SF Pro Display" pitchFamily="2" charset="0"/>
          <a:cs typeface="SF Pro Display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SF Pro Display" pitchFamily="2" charset="0"/>
          <a:ea typeface="SF Pro Display" pitchFamily="2" charset="0"/>
          <a:cs typeface="SF Pro Display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SF Pro Display" pitchFamily="2" charset="0"/>
          <a:ea typeface="SF Pro Display" pitchFamily="2" charset="0"/>
          <a:cs typeface="SF Pro Display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SF Pro Display" pitchFamily="2" charset="0"/>
          <a:ea typeface="SF Pro Display" pitchFamily="2" charset="0"/>
          <a:cs typeface="SF Pro Display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SF Pro Display" pitchFamily="2" charset="0"/>
          <a:ea typeface="SF Pro Display" pitchFamily="2" charset="0"/>
          <a:cs typeface="SF Pro Display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DBDB0-E78B-CBF0-13C7-22084B07E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Anomaly Detection in Host Log Files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FE28A9-471D-CAF2-6A72-BDBDEA9BC7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Kate </a:t>
            </a:r>
            <a:r>
              <a:rPr lang="en-US" dirty="0" err="1"/>
              <a:t>Stadelman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065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977A9-B376-BF9C-BD49-0C0B08339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isotree</a:t>
            </a:r>
            <a:r>
              <a:rPr lang="en-US" dirty="0"/>
              <a:t> Package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6E9C72-5784-D6F4-962D-F6BF25E17A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75701" y="1670653"/>
            <a:ext cx="3475384" cy="37282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Process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Split Data (50%/50%)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Train Model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Review Output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Pick Outlier Threshold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Adjust Parameters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Test Model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Identify Outliers 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Curved Left Arrow 6">
            <a:extLst>
              <a:ext uri="{FF2B5EF4-FFF2-40B4-BE49-F238E27FC236}">
                <a16:creationId xmlns:a16="http://schemas.microsoft.com/office/drawing/2014/main" id="{CCB4572D-784E-A869-F702-6FFDBEC19478}"/>
              </a:ext>
            </a:extLst>
          </p:cNvPr>
          <p:cNvSpPr/>
          <p:nvPr/>
        </p:nvSpPr>
        <p:spPr>
          <a:xfrm rot="10800000">
            <a:off x="7827546" y="2847576"/>
            <a:ext cx="461661" cy="1426684"/>
          </a:xfrm>
          <a:prstGeom prst="curvedLef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48F6135-573D-0D24-B9DC-B396B9435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221" y="1690688"/>
            <a:ext cx="6363020" cy="208326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AB082A-3A0A-D6A7-7432-015345BCAB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221" y="4007480"/>
            <a:ext cx="7137400" cy="187883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639197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977A9-B376-BF9C-BD49-0C0B08339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Output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6E9C72-5784-D6F4-962D-F6BF25E17A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32320" y="1670653"/>
            <a:ext cx="4618765" cy="39498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Anomaly Scores</a:t>
            </a:r>
            <a:endParaRPr lang="en-US" dirty="0"/>
          </a:p>
          <a:p>
            <a:r>
              <a:rPr lang="en-US" sz="2400" dirty="0"/>
              <a:t>Generated for Each Observation</a:t>
            </a:r>
          </a:p>
          <a:p>
            <a:r>
              <a:rPr lang="en-US" sz="2400" dirty="0"/>
              <a:t>Derived From Average Path Length</a:t>
            </a:r>
          </a:p>
          <a:p>
            <a:r>
              <a:rPr lang="en-US" sz="2400" dirty="0"/>
              <a:t>Closer to 0.5	  Normal</a:t>
            </a:r>
          </a:p>
          <a:p>
            <a:r>
              <a:rPr lang="en-US" sz="2400" dirty="0"/>
              <a:t>Closer to 1	 	 Outlier</a:t>
            </a:r>
          </a:p>
          <a:p>
            <a:r>
              <a:rPr lang="en-US" sz="2400" dirty="0"/>
              <a:t>Set Outlier Threshold for Analysis (0.7)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A9611E6E-3AAF-2011-3601-839EE9E4D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975" y="1690688"/>
            <a:ext cx="6400192" cy="394983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AD8B443F-3C73-84FB-972C-4D7667D9FDBA}"/>
              </a:ext>
            </a:extLst>
          </p:cNvPr>
          <p:cNvSpPr/>
          <p:nvPr/>
        </p:nvSpPr>
        <p:spPr>
          <a:xfrm>
            <a:off x="9362354" y="3631420"/>
            <a:ext cx="353438" cy="144353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2D9FA740-A9AC-2CE5-A0D5-CC96D117AFC4}"/>
              </a:ext>
            </a:extLst>
          </p:cNvPr>
          <p:cNvSpPr/>
          <p:nvPr/>
        </p:nvSpPr>
        <p:spPr>
          <a:xfrm>
            <a:off x="9362354" y="4064460"/>
            <a:ext cx="353438" cy="144353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553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238D1-9883-4FA8-D562-7260F12D9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Results</a:t>
            </a:r>
          </a:p>
        </p:txBody>
      </p:sp>
      <p:pic>
        <p:nvPicPr>
          <p:cNvPr id="4" name="Content Placeholder 3" descr="Calendar&#10;&#10;Description automatically generated">
            <a:extLst>
              <a:ext uri="{FF2B5EF4-FFF2-40B4-BE49-F238E27FC236}">
                <a16:creationId xmlns:a16="http://schemas.microsoft.com/office/drawing/2014/main" id="{58037787-736C-BDF3-77EC-0385861480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171" y="1690688"/>
            <a:ext cx="8033658" cy="495791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81897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lendar&#10;&#10;Description automatically generated">
            <a:extLst>
              <a:ext uri="{FF2B5EF4-FFF2-40B4-BE49-F238E27FC236}">
                <a16:creationId xmlns:a16="http://schemas.microsoft.com/office/drawing/2014/main" id="{4DD0D2C9-A371-899B-58DF-4441941607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171" y="1690689"/>
            <a:ext cx="8033658" cy="495791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2238D1-9883-4FA8-D562-7260F12D9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Results</a:t>
            </a:r>
          </a:p>
        </p:txBody>
      </p:sp>
    </p:spTree>
    <p:extLst>
      <p:ext uri="{BB962C8B-B14F-4D97-AF65-F5344CB8AC3E}">
        <p14:creationId xmlns:p14="http://schemas.microsoft.com/office/powerpoint/2010/main" val="3939078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84708-55D2-4EF6-5F87-648C388FF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Anomalous Users</a:t>
            </a:r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F6814066-E521-67ED-9A04-F51FDCB20E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15571"/>
          <a:stretch/>
        </p:blipFill>
        <p:spPr>
          <a:xfrm>
            <a:off x="297953" y="1841255"/>
            <a:ext cx="11596094" cy="348747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917387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43F15-68F7-C056-D115-F6AFE70C9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981E0-4680-4B74-FC2F-CB6E5F6B4E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1305"/>
            <a:ext cx="10515600" cy="43513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8000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12604505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75DF5-FF12-E2B8-D250-D2354CC4F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1B101-952C-FD81-2AB1-29156DD986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Turcotte M., Kent A., &amp; Hash C. (2018, November). Unified Host and Network Data Set. </a:t>
            </a:r>
            <a:r>
              <a:rPr lang="en-US" sz="2000" i="1" dirty="0"/>
              <a:t>Data Science for Cyber-Security</a:t>
            </a:r>
            <a:r>
              <a:rPr lang="en-US" sz="2000" dirty="0"/>
              <a:t>, (1–22). </a:t>
            </a:r>
            <a:r>
              <a:rPr lang="en-US" sz="2000" dirty="0">
                <a:solidFill>
                  <a:schemeClr val="tx1"/>
                </a:solidFill>
              </a:rPr>
              <a:t>https://www.worldscientific.com/doi/abs/10.1142/9781786345646_001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Liu F. T., Ting K. M., &amp; Zhou, Z.-H. (2008). </a:t>
            </a:r>
            <a:r>
              <a:rPr lang="en-US" sz="2000" i="1" dirty="0"/>
              <a:t>Isolation Forest</a:t>
            </a:r>
            <a:r>
              <a:rPr lang="en-US" sz="2000" dirty="0"/>
              <a:t>. Proceedings of the 8</a:t>
            </a:r>
            <a:r>
              <a:rPr lang="en-US" sz="2000" baseline="30000" dirty="0"/>
              <a:t>th</a:t>
            </a:r>
            <a:r>
              <a:rPr lang="en-US" sz="2000" dirty="0"/>
              <a:t> IEEE International Conference on Data Mining (ICDM’08), Pisa, Italy. </a:t>
            </a:r>
            <a:r>
              <a:rPr lang="en-US" sz="2000" dirty="0">
                <a:solidFill>
                  <a:schemeClr val="tx1"/>
                </a:solidFill>
              </a:rPr>
              <a:t>https://cs.nju.edu.cn/zhouzh/zhouzh.files/publication/icdm08b.pdf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Zhu, A. &amp; Suresh, S. (2019, December 13). </a:t>
            </a:r>
            <a:r>
              <a:rPr lang="en-US" sz="2000" i="1" dirty="0"/>
              <a:t>Isolation Forest for Data Mining</a:t>
            </a:r>
            <a:r>
              <a:rPr lang="en-US" sz="2000" dirty="0"/>
              <a:t>. Medium. </a:t>
            </a:r>
            <a:r>
              <a:rPr lang="en-US" sz="2000" dirty="0">
                <a:solidFill>
                  <a:schemeClr val="tx1"/>
                </a:solidFill>
              </a:rPr>
              <a:t>https://medium.com/@siddharth.suresh92/isolation-forest-for-data-mining-a2c44a26d646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Young, A. (2020, November 13).</a:t>
            </a:r>
            <a:r>
              <a:rPr lang="en-US" sz="2000" i="1" dirty="0"/>
              <a:t> Isolation Forest is the best Anomaly Detection Algorithm for Big Data Right Now</a:t>
            </a:r>
            <a:r>
              <a:rPr lang="en-US" sz="2000" dirty="0"/>
              <a:t>. Towards Data Science. </a:t>
            </a:r>
            <a:r>
              <a:rPr lang="en-US" sz="2000" dirty="0">
                <a:solidFill>
                  <a:schemeClr val="tx1"/>
                </a:solidFill>
              </a:rPr>
              <a:t>https://towardsdatascience.com/isolation-forest-is-the-best-anomaly-detection-algorithm-for-big-data-right-now-e1a18ec0f94f</a:t>
            </a:r>
          </a:p>
        </p:txBody>
      </p:sp>
    </p:spTree>
    <p:extLst>
      <p:ext uri="{BB962C8B-B14F-4D97-AF65-F5344CB8AC3E}">
        <p14:creationId xmlns:p14="http://schemas.microsoft.com/office/powerpoint/2010/main" val="1084791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8F636-28F3-5D7A-D65C-395598288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AFD80-7A5D-ED07-0417-9DE0645158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>
                <a:solidFill>
                  <a:schemeClr val="tx1"/>
                </a:solidFill>
              </a:rPr>
              <a:t>Anomaly Detection in Host Log Files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000" i="1" dirty="0"/>
              <a:t>Can we detect suspicious user activity hidden </a:t>
            </a:r>
          </a:p>
          <a:p>
            <a:pPr marL="0" indent="0" algn="ctr">
              <a:buNone/>
            </a:pPr>
            <a:r>
              <a:rPr lang="en-US" sz="4000" i="1" dirty="0"/>
              <a:t>in massive computer log files?</a:t>
            </a:r>
          </a:p>
        </p:txBody>
      </p:sp>
    </p:spTree>
    <p:extLst>
      <p:ext uri="{BB962C8B-B14F-4D97-AF65-F5344CB8AC3E}">
        <p14:creationId xmlns:p14="http://schemas.microsoft.com/office/powerpoint/2010/main" val="887719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977A9-B376-BF9C-BD49-0C0B08339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Unified Network &amp; Network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03E66-6167-5476-6A71-18D7081609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16425"/>
            <a:ext cx="5681870" cy="3960537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dirty="0"/>
              <a:t>“A subset of network and computer (host) events collected from the Los Alamos National Laboratory enterprise network over the course of approximately 90 days.”</a:t>
            </a:r>
            <a:r>
              <a:rPr lang="en-US" baseline="30000" dirty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6E9C72-5784-D6F4-962D-F6BF25E17A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87816" y="2216427"/>
            <a:ext cx="4465983" cy="39605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Details</a:t>
            </a:r>
          </a:p>
          <a:p>
            <a:r>
              <a:rPr lang="en-US" sz="2400" dirty="0"/>
              <a:t>Microsoft Windows Computers</a:t>
            </a:r>
          </a:p>
          <a:p>
            <a:r>
              <a:rPr lang="en-US" sz="2400" dirty="0"/>
              <a:t>Logs Deidentified for Security</a:t>
            </a:r>
          </a:p>
          <a:p>
            <a:r>
              <a:rPr lang="en-US" sz="2400" dirty="0"/>
              <a:t>Day One: 55.6M Events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849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E3036A-238E-8B0E-A680-40F8A143D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20280" y="1977887"/>
            <a:ext cx="6627170" cy="411176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800" dirty="0">
                <a:solidFill>
                  <a:schemeClr val="tx2"/>
                </a:solidFill>
              </a:rPr>
              <a:t>Gain Access to a Computer with a Low-Level User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>
                <a:solidFill>
                  <a:schemeClr val="tx2"/>
                </a:solidFill>
              </a:rPr>
              <a:t>Escalate Privileges (to Administrator)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>
                <a:solidFill>
                  <a:schemeClr val="tx2"/>
                </a:solidFill>
              </a:rPr>
              <a:t>Run Harmful Code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Hijack Processes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Steal / Destroy Data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Breach Other Computers on the Network</a:t>
            </a: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05A41A14-C58B-7B7A-94BD-974271F9068F}"/>
              </a:ext>
            </a:extLst>
          </p:cNvPr>
          <p:cNvSpPr/>
          <p:nvPr/>
        </p:nvSpPr>
        <p:spPr>
          <a:xfrm>
            <a:off x="453579" y="4508550"/>
            <a:ext cx="2665380" cy="1293143"/>
          </a:xfrm>
          <a:prstGeom prst="frame">
            <a:avLst/>
          </a:prstGeom>
          <a:ln>
            <a:solidFill>
              <a:schemeClr val="bg1"/>
            </a:solidFill>
          </a:ln>
          <a:effectLst>
            <a:glow rad="88900">
              <a:schemeClr val="bg1">
                <a:alpha val="40000"/>
              </a:schemeClr>
            </a:glow>
            <a:softEdge rad="72719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Administrator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17989622-323B-5192-EC27-626554E95122}"/>
              </a:ext>
            </a:extLst>
          </p:cNvPr>
          <p:cNvSpPr/>
          <p:nvPr/>
        </p:nvSpPr>
        <p:spPr>
          <a:xfrm>
            <a:off x="453579" y="1332766"/>
            <a:ext cx="2665380" cy="1293143"/>
          </a:xfrm>
          <a:prstGeom prst="frame">
            <a:avLst/>
          </a:prstGeom>
          <a:ln>
            <a:solidFill>
              <a:schemeClr val="bg1"/>
            </a:solidFill>
          </a:ln>
          <a:effectLst>
            <a:glow rad="88900">
              <a:schemeClr val="bg1">
                <a:alpha val="40000"/>
              </a:schemeClr>
            </a:glow>
            <a:softEdge rad="72719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Low-Level User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50968DA5-F43A-3DA2-51B1-BEFAE35BDF4C}"/>
              </a:ext>
            </a:extLst>
          </p:cNvPr>
          <p:cNvSpPr/>
          <p:nvPr/>
        </p:nvSpPr>
        <p:spPr>
          <a:xfrm>
            <a:off x="1560326" y="3168508"/>
            <a:ext cx="451885" cy="904102"/>
          </a:xfrm>
          <a:prstGeom prst="downArrow">
            <a:avLst/>
          </a:prstGeom>
          <a:solidFill>
            <a:schemeClr val="bg1">
              <a:alpha val="68071"/>
            </a:schemeClr>
          </a:solidFill>
          <a:ln>
            <a:solidFill>
              <a:schemeClr val="bg1"/>
            </a:solidFill>
          </a:ln>
          <a:effectLst>
            <a:glow rad="87306">
              <a:schemeClr val="bg1">
                <a:alpha val="40000"/>
              </a:schemeClr>
            </a:glow>
            <a:softEdge rad="7174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DF2D780-B0FB-A958-9E44-2CBBE021E267}"/>
              </a:ext>
            </a:extLst>
          </p:cNvPr>
          <p:cNvSpPr txBox="1">
            <a:spLocks/>
          </p:cNvSpPr>
          <p:nvPr/>
        </p:nvSpPr>
        <p:spPr>
          <a:xfrm>
            <a:off x="4720280" y="365125"/>
            <a:ext cx="663352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1pPr>
          </a:lstStyle>
          <a:p>
            <a:r>
              <a:rPr lang="en-US" sz="4400" dirty="0"/>
              <a:t>Hacking 101</a:t>
            </a:r>
          </a:p>
        </p:txBody>
      </p:sp>
    </p:spTree>
    <p:extLst>
      <p:ext uri="{BB962C8B-B14F-4D97-AF65-F5344CB8AC3E}">
        <p14:creationId xmlns:p14="http://schemas.microsoft.com/office/powerpoint/2010/main" val="160954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E3036A-238E-8B0E-A680-40F8A143D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20280" y="1977887"/>
            <a:ext cx="6627170" cy="4111763"/>
          </a:xfrm>
        </p:spPr>
        <p:txBody>
          <a:bodyPr>
            <a:normAutofit fontScale="925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/>
                </a:solidFill>
              </a:rPr>
              <a:t>Windows Authentications (Kerberos)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/>
                </a:solidFill>
              </a:rPr>
              <a:t>Logins Using Explicit Credentials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/>
                </a:solidFill>
              </a:rPr>
              <a:t>Login Failures (with Reason Codes)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/>
                </a:solidFill>
              </a:rPr>
              <a:t>Special Privileges Assigned to Login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/>
                </a:solidFill>
              </a:rPr>
              <a:t>Process Started / Stopped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/>
                </a:solidFill>
              </a:rPr>
              <a:t>Computer Locked / Unlocked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/>
                </a:solidFill>
              </a:rPr>
              <a:t>Screen Saver Started / Stopped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DF2D780-B0FB-A958-9E44-2CBBE021E267}"/>
              </a:ext>
            </a:extLst>
          </p:cNvPr>
          <p:cNvSpPr txBox="1">
            <a:spLocks/>
          </p:cNvSpPr>
          <p:nvPr/>
        </p:nvSpPr>
        <p:spPr>
          <a:xfrm>
            <a:off x="4720280" y="365125"/>
            <a:ext cx="663352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1pPr>
          </a:lstStyle>
          <a:p>
            <a:r>
              <a:rPr lang="en-US" sz="4400" dirty="0"/>
              <a:t>Computer (Host) Events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04149B-9C79-0ACB-AD18-8F2B42676EFC}"/>
              </a:ext>
            </a:extLst>
          </p:cNvPr>
          <p:cNvSpPr txBox="1"/>
          <p:nvPr/>
        </p:nvSpPr>
        <p:spPr>
          <a:xfrm>
            <a:off x="233916" y="1228397"/>
            <a:ext cx="359264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b="1" u="sng" dirty="0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Connect Logs By</a:t>
            </a:r>
          </a:p>
          <a:p>
            <a:pPr algn="ctr"/>
            <a:endParaRPr lang="en-US" sz="2800" dirty="0">
              <a:solidFill>
                <a:schemeClr val="bg1"/>
              </a:solidFill>
              <a:latin typeface="SF Pro Display" pitchFamily="2" charset="0"/>
              <a:ea typeface="SF Pro Display" pitchFamily="2" charset="0"/>
              <a:cs typeface="SF Pro Display" pitchFamily="2" charset="0"/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Event Time</a:t>
            </a:r>
          </a:p>
          <a:p>
            <a:pPr algn="ctr"/>
            <a:endParaRPr lang="en-US" sz="2800" dirty="0">
              <a:solidFill>
                <a:schemeClr val="bg1"/>
              </a:solidFill>
              <a:latin typeface="SF Pro Display" pitchFamily="2" charset="0"/>
              <a:ea typeface="SF Pro Display" pitchFamily="2" charset="0"/>
              <a:cs typeface="SF Pro Display" pitchFamily="2" charset="0"/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Computer (Host) Name</a:t>
            </a:r>
          </a:p>
          <a:p>
            <a:pPr algn="ctr"/>
            <a:endParaRPr lang="en-US" sz="2800" dirty="0">
              <a:solidFill>
                <a:schemeClr val="bg1"/>
              </a:solidFill>
              <a:latin typeface="SF Pro Display" pitchFamily="2" charset="0"/>
              <a:ea typeface="SF Pro Display" pitchFamily="2" charset="0"/>
              <a:cs typeface="SF Pro Display" pitchFamily="2" charset="0"/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User Name</a:t>
            </a:r>
          </a:p>
          <a:p>
            <a:pPr algn="ctr"/>
            <a:endParaRPr lang="en-US" sz="2800" dirty="0">
              <a:solidFill>
                <a:schemeClr val="bg1"/>
              </a:solidFill>
              <a:latin typeface="SF Pro Display" pitchFamily="2" charset="0"/>
              <a:ea typeface="SF Pro Display" pitchFamily="2" charset="0"/>
              <a:cs typeface="SF Pro Display" pitchFamily="2" charset="0"/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Logon ID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621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977A9-B376-BF9C-BD49-0C0B08339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Aggregation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6E9C72-5784-D6F4-962D-F6BF25E17A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27503" y="2036417"/>
            <a:ext cx="3475384" cy="37282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Counts by User</a:t>
            </a:r>
            <a:endParaRPr lang="en-US" sz="2400" dirty="0"/>
          </a:p>
          <a:p>
            <a:r>
              <a:rPr lang="en-US" sz="2400" dirty="0"/>
              <a:t>Login Attempts</a:t>
            </a:r>
          </a:p>
          <a:p>
            <a:r>
              <a:rPr lang="en-US" sz="2400" dirty="0"/>
              <a:t>Login Failures</a:t>
            </a:r>
          </a:p>
          <a:p>
            <a:r>
              <a:rPr lang="en-US" sz="2400" dirty="0"/>
              <a:t>Hosts Accessed</a:t>
            </a:r>
          </a:p>
          <a:p>
            <a:r>
              <a:rPr lang="en-US" sz="2400" dirty="0"/>
              <a:t>Privileged Actions</a:t>
            </a:r>
          </a:p>
          <a:p>
            <a:r>
              <a:rPr lang="en-US" sz="2400" dirty="0"/>
              <a:t>Processes Started</a:t>
            </a:r>
          </a:p>
          <a:p>
            <a:r>
              <a:rPr lang="en-US" sz="2400" dirty="0"/>
              <a:t>Mapped Credentials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Chart, diagram, box and whisker chart&#10;&#10;Description automatically generated">
            <a:extLst>
              <a:ext uri="{FF2B5EF4-FFF2-40B4-BE49-F238E27FC236}">
                <a16:creationId xmlns:a16="http://schemas.microsoft.com/office/drawing/2014/main" id="{51C60772-8135-0CF7-7398-EB04F402E0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488" y="1690688"/>
            <a:ext cx="7221112" cy="445645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F8AA3E-A15D-3DD6-E8A9-8649130C5A91}"/>
              </a:ext>
            </a:extLst>
          </p:cNvPr>
          <p:cNvSpPr txBox="1"/>
          <p:nvPr/>
        </p:nvSpPr>
        <p:spPr>
          <a:xfrm>
            <a:off x="4144617" y="4813369"/>
            <a:ext cx="32898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19,220 Users</a:t>
            </a:r>
          </a:p>
        </p:txBody>
      </p:sp>
    </p:spTree>
    <p:extLst>
      <p:ext uri="{BB962C8B-B14F-4D97-AF65-F5344CB8AC3E}">
        <p14:creationId xmlns:p14="http://schemas.microsoft.com/office/powerpoint/2010/main" val="133598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D04149B-9C79-0ACB-AD18-8F2B42676EFC}"/>
              </a:ext>
            </a:extLst>
          </p:cNvPr>
          <p:cNvSpPr txBox="1"/>
          <p:nvPr/>
        </p:nvSpPr>
        <p:spPr>
          <a:xfrm>
            <a:off x="233916" y="2567225"/>
            <a:ext cx="3592649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Variable Check</a:t>
            </a:r>
            <a:endParaRPr lang="en-US" sz="4400" dirty="0">
              <a:solidFill>
                <a:schemeClr val="bg1"/>
              </a:solidFill>
              <a:latin typeface="SF Pro Display" pitchFamily="2" charset="0"/>
              <a:ea typeface="SF Pro Display" pitchFamily="2" charset="0"/>
              <a:cs typeface="SF Pro Display" pitchFamily="2" charset="0"/>
            </a:endParaRPr>
          </a:p>
          <a:p>
            <a:endParaRPr lang="en-US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DD260133-FEC7-B3EA-7781-AA670B56A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156" y="749442"/>
            <a:ext cx="7323667" cy="451974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39D5E4-C6AB-D5A7-45FF-CFEB71D5149E}"/>
              </a:ext>
            </a:extLst>
          </p:cNvPr>
          <p:cNvSpPr txBox="1"/>
          <p:nvPr/>
        </p:nvSpPr>
        <p:spPr>
          <a:xfrm>
            <a:off x="6502063" y="5400672"/>
            <a:ext cx="32898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19,220 Users</a:t>
            </a:r>
          </a:p>
        </p:txBody>
      </p:sp>
    </p:spTree>
    <p:extLst>
      <p:ext uri="{BB962C8B-B14F-4D97-AF65-F5344CB8AC3E}">
        <p14:creationId xmlns:p14="http://schemas.microsoft.com/office/powerpoint/2010/main" val="2032567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FEDD3-569E-FD8D-D295-B87AF2F60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Isolation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B01DB-7285-E2DC-B125-62302108D5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55359"/>
            <a:ext cx="6294120" cy="3921604"/>
          </a:xfrm>
        </p:spPr>
        <p:txBody>
          <a:bodyPr>
            <a:normAutofit/>
          </a:bodyPr>
          <a:lstStyle/>
          <a:p>
            <a:r>
              <a:rPr lang="en-US" sz="2800" dirty="0"/>
              <a:t>First Presented in 2008</a:t>
            </a:r>
          </a:p>
          <a:p>
            <a:r>
              <a:rPr lang="en-US" sz="2800" dirty="0"/>
              <a:t>Developed for Anomaly Detection</a:t>
            </a:r>
          </a:p>
          <a:p>
            <a:r>
              <a:rPr lang="en-US" sz="2800" dirty="0"/>
              <a:t>Unsupervised Tree Ensemble Method</a:t>
            </a:r>
          </a:p>
          <a:p>
            <a:r>
              <a:rPr lang="en-US" sz="2800" dirty="0"/>
              <a:t>Extension of Random Forest</a:t>
            </a:r>
          </a:p>
          <a:p>
            <a:r>
              <a:rPr lang="en-US" sz="2800" dirty="0"/>
              <a:t>Scales Well for Large Data Sets</a:t>
            </a:r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BDDD25E2-7202-7C76-F6EE-01920B6D1CE8}"/>
              </a:ext>
            </a:extLst>
          </p:cNvPr>
          <p:cNvSpPr txBox="1">
            <a:spLocks/>
          </p:cNvSpPr>
          <p:nvPr/>
        </p:nvSpPr>
        <p:spPr>
          <a:xfrm>
            <a:off x="7387311" y="1838528"/>
            <a:ext cx="4301648" cy="39216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solidFill>
                  <a:schemeClr val="tx1"/>
                </a:solidFill>
              </a:rPr>
              <a:t>Which One is Different?</a:t>
            </a:r>
          </a:p>
          <a:p>
            <a:endParaRPr lang="en-US" dirty="0"/>
          </a:p>
        </p:txBody>
      </p:sp>
      <p:pic>
        <p:nvPicPr>
          <p:cNvPr id="5" name="Picture 4" descr="A picture containing doughnut, donut, indoor, colorful&#10;&#10;Description automatically generated">
            <a:extLst>
              <a:ext uri="{FF2B5EF4-FFF2-40B4-BE49-F238E27FC236}">
                <a16:creationId xmlns:a16="http://schemas.microsoft.com/office/drawing/2014/main" id="{AADCBF5C-B126-D6E1-3866-867B3A02F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5059" y="2468652"/>
            <a:ext cx="4410740" cy="21089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33192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FEDD3-569E-FD8D-D295-B87AF2F60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B01DB-7285-E2DC-B125-62302108D5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6257" y="2820891"/>
            <a:ext cx="6041571" cy="2731509"/>
          </a:xfrm>
        </p:spPr>
        <p:txBody>
          <a:bodyPr>
            <a:normAutofit/>
          </a:bodyPr>
          <a:lstStyle/>
          <a:p>
            <a:r>
              <a:rPr lang="en-US" sz="2800" dirty="0"/>
              <a:t>High-Dimension Problems</a:t>
            </a:r>
          </a:p>
          <a:p>
            <a:r>
              <a:rPr lang="en-US" sz="2800" dirty="0"/>
              <a:t>Data is Not Well-Behaved</a:t>
            </a:r>
          </a:p>
          <a:p>
            <a:r>
              <a:rPr lang="en-US" sz="2800" dirty="0"/>
              <a:t>Large Number of Irrelevant Attributes</a:t>
            </a:r>
          </a:p>
          <a:p>
            <a:r>
              <a:rPr lang="en-US" sz="2800" dirty="0"/>
              <a:t>Small Training Sets</a:t>
            </a:r>
          </a:p>
          <a:p>
            <a:r>
              <a:rPr lang="en-US" sz="2800" dirty="0"/>
              <a:t>Training Sets Without Anomalies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BDDD25E2-7202-7C76-F6EE-01920B6D1CE8}"/>
              </a:ext>
            </a:extLst>
          </p:cNvPr>
          <p:cNvSpPr txBox="1">
            <a:spLocks/>
          </p:cNvSpPr>
          <p:nvPr/>
        </p:nvSpPr>
        <p:spPr>
          <a:xfrm>
            <a:off x="838201" y="1773213"/>
            <a:ext cx="10515600" cy="591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600" dirty="0">
                <a:solidFill>
                  <a:schemeClr val="tx1"/>
                </a:solidFill>
              </a:rPr>
              <a:t>Bad Data? Isolation Forest STILL WORKS</a:t>
            </a:r>
          </a:p>
          <a:p>
            <a:endParaRPr lang="en-US" dirty="0"/>
          </a:p>
        </p:txBody>
      </p:sp>
      <p:pic>
        <p:nvPicPr>
          <p:cNvPr id="6" name="Picture 5" descr="A picture containing text, person, outdoor&#10;&#10;Description automatically generated">
            <a:extLst>
              <a:ext uri="{FF2B5EF4-FFF2-40B4-BE49-F238E27FC236}">
                <a16:creationId xmlns:a16="http://schemas.microsoft.com/office/drawing/2014/main" id="{19F8300C-7FF9-1E04-387F-BE3DA0B773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037" y="2429691"/>
            <a:ext cx="5230004" cy="3513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6996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ersonal">
      <a:dk1>
        <a:srgbClr val="003B6D"/>
      </a:dk1>
      <a:lt1>
        <a:srgbClr val="FFFFFF"/>
      </a:lt1>
      <a:dk2>
        <a:srgbClr val="676767"/>
      </a:dk2>
      <a:lt2>
        <a:srgbClr val="EBEDF3"/>
      </a:lt2>
      <a:accent1>
        <a:srgbClr val="6699CC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rsonal" id="{79EF8120-0DE6-7149-8D21-6E28F67E2F55}" vid="{80B370E6-925B-1E4C-9BDB-B28FB62A0D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</TotalTime>
  <Words>486</Words>
  <Application>Microsoft Macintosh PowerPoint</Application>
  <PresentationFormat>Widescreen</PresentationFormat>
  <Paragraphs>99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SF Pro Display</vt:lpstr>
      <vt:lpstr>Office Theme</vt:lpstr>
      <vt:lpstr>Anomaly Detection in Host Log Files</vt:lpstr>
      <vt:lpstr>Research Question</vt:lpstr>
      <vt:lpstr>Unified Network &amp; Network Data Set</vt:lpstr>
      <vt:lpstr>PowerPoint Presentation</vt:lpstr>
      <vt:lpstr>PowerPoint Presentation</vt:lpstr>
      <vt:lpstr>Log Aggregation</vt:lpstr>
      <vt:lpstr>PowerPoint Presentation</vt:lpstr>
      <vt:lpstr>Isolation Forest</vt:lpstr>
      <vt:lpstr>Data Requirements</vt:lpstr>
      <vt:lpstr>isotree Package</vt:lpstr>
      <vt:lpstr>Model Output</vt:lpstr>
      <vt:lpstr>Training Results</vt:lpstr>
      <vt:lpstr>Test Results</vt:lpstr>
      <vt:lpstr>Anomalous Users</vt:lpstr>
      <vt:lpstr>Discussion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Anomaly Detection in Host Log Files</dc:title>
  <dc:creator>Kathrine Stadelman</dc:creator>
  <cp:lastModifiedBy>Kathrine Stadelman</cp:lastModifiedBy>
  <cp:revision>7</cp:revision>
  <dcterms:created xsi:type="dcterms:W3CDTF">2023-03-06T19:23:14Z</dcterms:created>
  <dcterms:modified xsi:type="dcterms:W3CDTF">2023-03-06T20:06:19Z</dcterms:modified>
</cp:coreProperties>
</file>

<file path=docProps/thumbnail.jpeg>
</file>